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49"/>
  </p:handoutMasterIdLst>
  <p:sldIdLst>
    <p:sldId id="351" r:id="rId3"/>
    <p:sldId id="374" r:id="rId4"/>
    <p:sldId id="309" r:id="rId6"/>
    <p:sldId id="401" r:id="rId7"/>
    <p:sldId id="402" r:id="rId8"/>
    <p:sldId id="440" r:id="rId9"/>
    <p:sldId id="403" r:id="rId10"/>
    <p:sldId id="404" r:id="rId11"/>
    <p:sldId id="405" r:id="rId12"/>
    <p:sldId id="442" r:id="rId13"/>
    <p:sldId id="406" r:id="rId14"/>
    <p:sldId id="355" r:id="rId15"/>
    <p:sldId id="288" r:id="rId16"/>
    <p:sldId id="375" r:id="rId17"/>
    <p:sldId id="441" r:id="rId18"/>
    <p:sldId id="376" r:id="rId19"/>
    <p:sldId id="377" r:id="rId20"/>
    <p:sldId id="378" r:id="rId21"/>
    <p:sldId id="379" r:id="rId22"/>
    <p:sldId id="380" r:id="rId23"/>
    <p:sldId id="356" r:id="rId24"/>
    <p:sldId id="381" r:id="rId25"/>
    <p:sldId id="382" r:id="rId26"/>
    <p:sldId id="267" r:id="rId27"/>
    <p:sldId id="272" r:id="rId28"/>
    <p:sldId id="443" r:id="rId29"/>
    <p:sldId id="357" r:id="rId30"/>
    <p:sldId id="383" r:id="rId31"/>
    <p:sldId id="384" r:id="rId32"/>
    <p:sldId id="385" r:id="rId33"/>
    <p:sldId id="444" r:id="rId34"/>
    <p:sldId id="388" r:id="rId35"/>
    <p:sldId id="389" r:id="rId36"/>
    <p:sldId id="390" r:id="rId37"/>
    <p:sldId id="391" r:id="rId38"/>
    <p:sldId id="392" r:id="rId39"/>
    <p:sldId id="393" r:id="rId40"/>
    <p:sldId id="394" r:id="rId41"/>
    <p:sldId id="395" r:id="rId42"/>
    <p:sldId id="396" r:id="rId43"/>
    <p:sldId id="397" r:id="rId44"/>
    <p:sldId id="398" r:id="rId45"/>
    <p:sldId id="399" r:id="rId46"/>
    <p:sldId id="400" r:id="rId47"/>
    <p:sldId id="373" r:id="rId48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5DA2"/>
    <a:srgbClr val="01455C"/>
    <a:srgbClr val="F79600"/>
    <a:srgbClr val="EFEFEF"/>
    <a:srgbClr val="3991CE"/>
    <a:srgbClr val="B8DBF5"/>
    <a:srgbClr val="3992DB"/>
    <a:srgbClr val="0F1836"/>
    <a:srgbClr val="FDFDF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114" d="100"/>
          <a:sy n="114" d="100"/>
        </p:scale>
        <p:origin x="734" y="86"/>
      </p:cViewPr>
      <p:guideLst>
        <p:guide orient="horz" pos="1591"/>
        <p:guide pos="29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28"/>
        <p:guide pos="221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2" Type="http://schemas.openxmlformats.org/officeDocument/2006/relationships/tableStyles" Target="tableStyles.xml"/><Relationship Id="rId51" Type="http://schemas.openxmlformats.org/officeDocument/2006/relationships/viewProps" Target="viewProps.xml"/><Relationship Id="rId50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9" Type="http://schemas.openxmlformats.org/officeDocument/2006/relationships/handoutMaster" Target="handoutMasters/handoutMaster1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02945" y="1454785"/>
            <a:ext cx="71786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Timeline</a:t>
            </a:r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开发与测试</a:t>
            </a:r>
            <a:endParaRPr lang="zh-CN" altLang="en-US" sz="4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层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0954" y="3465671"/>
            <a:ext cx="9149715" cy="168259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0954" y="-8096"/>
            <a:ext cx="9153525" cy="57150"/>
            <a:chOff x="-23" y="-17"/>
            <a:chExt cx="19220" cy="120"/>
          </a:xfrm>
        </p:grpSpPr>
        <p:sp>
          <p:nvSpPr>
            <p:cNvPr id="16" name="矩形 15"/>
            <p:cNvSpPr/>
            <p:nvPr/>
          </p:nvSpPr>
          <p:spPr>
            <a:xfrm>
              <a:off x="-23" y="-17"/>
              <a:ext cx="11339" cy="120"/>
            </a:xfrm>
            <a:prstGeom prst="rect">
              <a:avLst/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1316" y="-17"/>
              <a:ext cx="3969" cy="120"/>
            </a:xfrm>
            <a:prstGeom prst="rect">
              <a:avLst/>
            </a:prstGeom>
            <a:solidFill>
              <a:srgbClr val="F4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5285" y="-17"/>
              <a:ext cx="3912" cy="120"/>
            </a:xfrm>
            <a:prstGeom prst="rect">
              <a:avLst/>
            </a:prstGeom>
            <a:solidFill>
              <a:srgbClr val="D67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Text Placeholder 4"/>
          <p:cNvSpPr txBox="1"/>
          <p:nvPr/>
        </p:nvSpPr>
        <p:spPr>
          <a:xfrm>
            <a:off x="2496820" y="2043430"/>
            <a:ext cx="6768465" cy="1807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《软件测试与验证》期末项目展示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5" y="200025"/>
            <a:ext cx="406654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——JUnit  Mockito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1" cstate="print"/>
          <a:srcRect r="6208"/>
          <a:stretch>
            <a:fillRect/>
          </a:stretch>
        </p:blipFill>
        <p:spPr>
          <a:xfrm>
            <a:off x="3512820" y="899160"/>
            <a:ext cx="5274945" cy="3828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610" y="772795"/>
            <a:ext cx="3441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隔离数据依赖的方法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65855" y="3689350"/>
            <a:ext cx="4968875" cy="48196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01015" y="887095"/>
            <a:ext cx="3926205" cy="2184400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2105" y="3244215"/>
            <a:ext cx="5434965" cy="1588770"/>
          </a:xfrm>
          <a:prstGeom prst="rect">
            <a:avLst/>
          </a:prstGeom>
        </p:spPr>
      </p:pic>
      <p:pic>
        <p:nvPicPr>
          <p:cNvPr id="7" name="图片 6" descr="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7255" y="887095"/>
            <a:ext cx="4028440" cy="192405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Timeline</a:t>
            </a:r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桌面端开发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演讲：刘馨雨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1327173" y="238886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桌面端介绍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912745" y="166243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44290" y="1564005"/>
            <a:ext cx="3843655" cy="26765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展示及代码静态分析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单元测试及集成测试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8085" y="1313815"/>
            <a:ext cx="52920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开发工具：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Microsoft Visual Studio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开发语言：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C#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开发框架：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WPF .Net Framework 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Mysql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0315" y="1325880"/>
            <a:ext cx="51466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      注册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浏览消息列表  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添加消息     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更新消息      加载更多消息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Timelin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857885" y="779780"/>
            <a:ext cx="7181850" cy="44100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代码静态分析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6920" y="850900"/>
            <a:ext cx="7629525" cy="16332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1030" y="2914650"/>
            <a:ext cx="4782820" cy="16929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17930" y="808355"/>
            <a:ext cx="6896100" cy="3107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6190" y="3916045"/>
            <a:ext cx="6302375" cy="846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9545" y="751205"/>
            <a:ext cx="6646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遇到的困难？                数据库的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Mock</a:t>
            </a:r>
            <a:endParaRPr lang="en-US" altLang="zh-CN" sz="3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25475" y="1520825"/>
            <a:ext cx="3458845" cy="2233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05960" y="1506220"/>
            <a:ext cx="3815080" cy="22485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275" y="3984625"/>
            <a:ext cx="8807450" cy="33147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611560" y="429469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38572" y="1059582"/>
            <a:ext cx="7649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 bwMode="auto">
          <a:xfrm>
            <a:off x="7900983" y="633890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38505" y="1238885"/>
            <a:ext cx="808164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开发人员：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刘馨雨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桌面端开发（静态测试、单元测试、集成测试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方堃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——Hybrid App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静态测试、单元测试、集成测试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测试人员：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李嘉伦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系统功能测试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徐晟恺</a:t>
            </a:r>
            <a:r>
              <a:rPr lang="en-US" altLang="zh-CN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2000" b="1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81735" y="769620"/>
            <a:ext cx="7031355" cy="4099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演讲：李嘉伦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388008" y="211708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1704340" y="1391285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35705" y="1141095"/>
            <a:ext cx="44342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环境下使用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selenium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工具进行自动化测试，同时通过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语句进行手动测试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QTP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工具进行自动化测试，同时通过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语句进行手动测试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456" name="圆角矩形 44"/>
          <p:cNvSpPr>
            <a:spLocks noChangeArrowheads="1"/>
          </p:cNvSpPr>
          <p:nvPr/>
        </p:nvSpPr>
        <p:spPr bwMode="auto">
          <a:xfrm>
            <a:off x="2404745" y="1456690"/>
            <a:ext cx="1050925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2400" b="1" dirty="0">
                <a:solidFill>
                  <a:srgbClr val="0145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endParaRPr lang="en-US" altLang="zh-CN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圆角矩形 44"/>
          <p:cNvSpPr>
            <a:spLocks noChangeArrowheads="1"/>
          </p:cNvSpPr>
          <p:nvPr/>
        </p:nvSpPr>
        <p:spPr bwMode="auto">
          <a:xfrm>
            <a:off x="2032635" y="3289935"/>
            <a:ext cx="170307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solidFill>
                  <a:srgbClr val="0145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桌面应用</a:t>
            </a: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被测功能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3419475" y="156337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58005" y="1464310"/>
            <a:ext cx="1812925" cy="2676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发布消息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显示消息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1797073" y="2289171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被测功能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测试用例举例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89" name="Picture 1" descr="C:\Users\li\AppData\Roaming\Tencent\Users\906256418\TIM\WinTemp\RichOle\%X0SCMCF1IN$UW)KKKVB1%0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0375" y="719455"/>
            <a:ext cx="8105140" cy="421957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缺陷记录</a:t>
            </a:r>
            <a:endParaRPr lang="zh-CN" altLang="en-GB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5" name="Picture 1" descr="C:\Users\li\AppData\Roaming\Tencent\Users\906256418\TIM\WinTemp\RichOle\3Y%S~TK_HIR(~C7ZNI`CE4M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7544" y="1491630"/>
            <a:ext cx="8475390" cy="151216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测试结果展示</a:t>
            </a:r>
            <a:endParaRPr lang="zh-CN" altLang="en-GB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 descr="34MWCNV~STA}RVM){H7%6$U.png"/>
          <p:cNvPicPr>
            <a:picLocks noChangeAspect="1"/>
          </p:cNvPicPr>
          <p:nvPr/>
        </p:nvPicPr>
        <p:blipFill>
          <a:blip r:embed="rId1" cstate="print"/>
          <a:srcRect r="36628" b="53712"/>
          <a:stretch>
            <a:fillRect/>
          </a:stretch>
        </p:blipFill>
        <p:spPr>
          <a:xfrm>
            <a:off x="662940" y="1171575"/>
            <a:ext cx="7818120" cy="27997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</a:t>
              </a:r>
              <a:r>
                <a:rPr 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4</a:t>
              </a:r>
              <a:endParaRPr 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演讲：徐晟恺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585" y="95250"/>
            <a:ext cx="1435735" cy="535940"/>
          </a:xfrm>
        </p:spPr>
        <p:txBody>
          <a:bodyPr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设计思想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8850" y="1268095"/>
            <a:ext cx="2089785" cy="27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测试场景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200" y="1011476"/>
            <a:ext cx="5474617" cy="371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测试指标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系统所能承受的最大并发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Vuser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系统的各事务响应时间随用户数增加的发展趋势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系统的事务成功率情况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服务器资源（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CPU,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内存等）随用户数增加的耗用趋势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系统在长时间高负载状态下的运行情况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endParaRPr lang="zh-CN" altLang="en-US" sz="20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225" y="142240"/>
            <a:ext cx="1569720" cy="502285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测试脚本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/>
          <a:srcRect b="8992"/>
          <a:stretch>
            <a:fillRect/>
          </a:stretch>
        </p:blipFill>
        <p:spPr>
          <a:xfrm>
            <a:off x="1186815" y="737937"/>
            <a:ext cx="6116228" cy="409239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3125" y="2046605"/>
            <a:ext cx="6010275" cy="56070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2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Timeline Hybrid App</a:t>
            </a:r>
            <a:r>
              <a:rPr lang="zh-CN" altLang="en-US" sz="32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32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演讲：方堃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495" y="159385"/>
            <a:ext cx="2761377" cy="480695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435" y="757366"/>
            <a:ext cx="8168915" cy="3628768"/>
          </a:xfrm>
        </p:spPr>
        <p:txBody>
          <a:bodyPr/>
          <a:lstStyle/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独立场景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测试内容：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事务和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refresh_message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事务。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混合场景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测试内容：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多个用户并发，每个用户登陆后，依次执行发布消息事务，更新消息事务，更多消息事务。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refresh_message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more_message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495" y="159385"/>
            <a:ext cx="1546225" cy="480695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3095" y="838463"/>
            <a:ext cx="1837690" cy="6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</a:t>
            </a:r>
            <a:endParaRPr lang="en-US" altLang="zh-CN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35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sz="13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endParaRPr lang="zh-CN" altLang="en-US" sz="13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74250" y="3003798"/>
            <a:ext cx="22122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refresh_message</a:t>
            </a:r>
            <a:r>
              <a:rPr lang="zh-CN" altLang="en-US" sz="13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zh-CN" altLang="en-US" sz="13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393095" y="1668035"/>
          <a:ext cx="3744416" cy="1138746"/>
        </p:xfrm>
        <a:graphic>
          <a:graphicData uri="http://schemas.openxmlformats.org/drawingml/2006/table">
            <a:tbl>
              <a:tblPr firstRow="1" firstCol="1" bandRow="1"/>
              <a:tblGrid>
                <a:gridCol w="746589"/>
                <a:gridCol w="656057"/>
                <a:gridCol w="749608"/>
                <a:gridCol w="842554"/>
                <a:gridCol w="749608"/>
              </a:tblGrid>
              <a:tr h="354146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536.070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525.501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729.645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1452.622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374250" y="3435846"/>
          <a:ext cx="3744415" cy="1150620"/>
        </p:xfrm>
        <a:graphic>
          <a:graphicData uri="http://schemas.openxmlformats.org/drawingml/2006/table">
            <a:tbl>
              <a:tblPr firstRow="1" firstCol="1" bandRow="1"/>
              <a:tblGrid>
                <a:gridCol w="746590"/>
                <a:gridCol w="656057"/>
                <a:gridCol w="749607"/>
                <a:gridCol w="842554"/>
                <a:gridCol w="749607"/>
              </a:tblGrid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361.703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0.148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392.081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419.849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0.179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509.622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1" name="文本框 10"/>
          <p:cNvSpPr txBox="1"/>
          <p:nvPr/>
        </p:nvSpPr>
        <p:spPr>
          <a:xfrm>
            <a:off x="4365060" y="838463"/>
            <a:ext cx="1837690" cy="6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en-US" altLang="zh-CN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35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sz="13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endParaRPr lang="zh-CN" altLang="en-US" sz="13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12" name="表格 11"/>
          <p:cNvGraphicFramePr>
            <a:graphicFrameLocks noGrp="1"/>
          </p:cNvGraphicFramePr>
          <p:nvPr/>
        </p:nvGraphicFramePr>
        <p:xfrm>
          <a:off x="4463223" y="1490357"/>
          <a:ext cx="4317571" cy="1430020"/>
        </p:xfrm>
        <a:graphic>
          <a:graphicData uri="http://schemas.openxmlformats.org/drawingml/2006/table">
            <a:tbl>
              <a:tblPr firstRow="1" firstCol="1" bandRow="1"/>
              <a:tblGrid>
                <a:gridCol w="587996"/>
                <a:gridCol w="516162"/>
                <a:gridCol w="590893"/>
                <a:gridCol w="663306"/>
                <a:gridCol w="590313"/>
                <a:gridCol w="663885"/>
                <a:gridCol w="705016"/>
              </a:tblGrid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13.552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13.552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5.297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17.463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17.463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6.258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21.472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21.472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0.254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9.019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30.290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30.290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4463223" y="3343235"/>
          <a:ext cx="4306527" cy="1503680"/>
        </p:xfrm>
        <a:graphic>
          <a:graphicData uri="http://schemas.openxmlformats.org/drawingml/2006/table">
            <a:tbl>
              <a:tblPr firstRow="1" firstCol="1" bandRow="1"/>
              <a:tblGrid>
                <a:gridCol w="468817"/>
                <a:gridCol w="632517"/>
                <a:gridCol w="589381"/>
                <a:gridCol w="661609"/>
                <a:gridCol w="588803"/>
                <a:gridCol w="662187"/>
                <a:gridCol w="703213"/>
              </a:tblGrid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3.980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9.154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9.154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10.413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10.413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3.372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8.416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8.416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11.946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11.946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14" name="文本框 13"/>
          <p:cNvSpPr txBox="1"/>
          <p:nvPr/>
        </p:nvSpPr>
        <p:spPr>
          <a:xfrm>
            <a:off x="4365060" y="3003798"/>
            <a:ext cx="221225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refresh_message</a:t>
            </a:r>
            <a:r>
              <a:rPr lang="zh-CN" altLang="en-US" sz="13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事务</a:t>
            </a:r>
            <a:endParaRPr lang="zh-CN" altLang="en-US" sz="13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628942" y="1590189"/>
          <a:ext cx="7975508" cy="3068955"/>
        </p:xfrm>
        <a:graphic>
          <a:graphicData uri="http://schemas.openxmlformats.org/drawingml/2006/table">
            <a:tbl>
              <a:tblPr firstRow="1" firstCol="1" bandRow="1"/>
              <a:tblGrid>
                <a:gridCol w="1099115"/>
                <a:gridCol w="662753"/>
                <a:gridCol w="663616"/>
                <a:gridCol w="545238"/>
                <a:gridCol w="545238"/>
                <a:gridCol w="556471"/>
                <a:gridCol w="558200"/>
                <a:gridCol w="558200"/>
                <a:gridCol w="556471"/>
                <a:gridCol w="557335"/>
                <a:gridCol w="558200"/>
                <a:gridCol w="558200"/>
                <a:gridCol w="556471"/>
              </a:tblGrid>
              <a:tr h="191770"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57531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0.845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0.630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2.518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1.796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1.282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0.887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0.269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4.616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3.244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1.736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1.009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0.526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6.643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2.054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1.256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0.665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8.617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4.984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8768" y="1012466"/>
            <a:ext cx="14493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83951" y="978284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086075" y="1421882"/>
          <a:ext cx="1792605" cy="3261360"/>
        </p:xfrm>
        <a:graphic>
          <a:graphicData uri="http://schemas.openxmlformats.org/drawingml/2006/table">
            <a:tbl>
              <a:tblPr firstRow="1" firstCol="1" bandRow="1"/>
              <a:tblGrid>
                <a:gridCol w="479425"/>
                <a:gridCol w="868680"/>
                <a:gridCol w="444500"/>
              </a:tblGrid>
              <a:tr h="5918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7119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5.578%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66.632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2.745%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659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4.602%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59.878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2.211%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1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4.240%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35.820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1.868%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357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5.658%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16.462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1.526%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323444" y="1421882"/>
          <a:ext cx="6762115" cy="3269615"/>
        </p:xfrm>
        <a:graphic>
          <a:graphicData uri="http://schemas.openxmlformats.org/drawingml/2006/table">
            <a:tbl>
              <a:tblPr firstRow="1" firstCol="1" bandRow="1"/>
              <a:tblGrid>
                <a:gridCol w="400685"/>
                <a:gridCol w="493395"/>
                <a:gridCol w="493395"/>
                <a:gridCol w="405765"/>
                <a:gridCol w="405765"/>
                <a:gridCol w="414655"/>
                <a:gridCol w="415290"/>
                <a:gridCol w="414655"/>
                <a:gridCol w="414655"/>
                <a:gridCol w="414655"/>
                <a:gridCol w="415290"/>
                <a:gridCol w="415290"/>
                <a:gridCol w="414020"/>
                <a:gridCol w="594360"/>
                <a:gridCol w="650240"/>
              </a:tblGrid>
              <a:tr h="217805"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835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6667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0.290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92.29%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27.438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27.438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3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99.63%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30.862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30.862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99.68%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29.087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29.087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3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0.155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0.085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0.082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99.47%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26.761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26.761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120" y="1945640"/>
            <a:ext cx="7543165" cy="20732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分钟（峰值下的处理能力）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分钟（能否满足未来发展需求）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12446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597396" y="1325603"/>
          <a:ext cx="7678420" cy="1433830"/>
        </p:xfrm>
        <a:graphic>
          <a:graphicData uri="http://schemas.openxmlformats.org/drawingml/2006/table">
            <a:tbl>
              <a:tblPr firstRow="1" firstCol="1" bandRow="1"/>
              <a:tblGrid>
                <a:gridCol w="1530350"/>
                <a:gridCol w="1345565"/>
                <a:gridCol w="1537335"/>
                <a:gridCol w="1727835"/>
                <a:gridCol w="1537335"/>
              </a:tblGrid>
              <a:tr h="5118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70%)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1.985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6.049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12.333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20(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3.094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11.543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13.332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99.95%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40(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倍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6.522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20.776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15.279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87542" y="944412"/>
            <a:ext cx="5302873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桌面端：取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作为生产压力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541" y="2877016"/>
            <a:ext cx="5302873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端：取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en-US" altLang="zh-CN" sz="21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作为生产压力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91352" y="3300908"/>
          <a:ext cx="7674610" cy="1644461"/>
        </p:xfrm>
        <a:graphic>
          <a:graphicData uri="http://schemas.openxmlformats.org/drawingml/2006/table">
            <a:tbl>
              <a:tblPr firstRow="1" firstCol="1" bandRow="1"/>
              <a:tblGrid>
                <a:gridCol w="1044575"/>
                <a:gridCol w="918210"/>
                <a:gridCol w="1049655"/>
                <a:gridCol w="1179195"/>
                <a:gridCol w="1049655"/>
                <a:gridCol w="1179830"/>
                <a:gridCol w="1253490"/>
              </a:tblGrid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70%)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0.030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0.655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13.122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99.83%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22.123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22.123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0.048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0.543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22.722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99.88%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38.242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38.242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倍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0.129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1.841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34.914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99.91%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58.773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58.773</a:t>
                      </a:r>
                      <a:endParaRPr lang="en-US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7790" y="1931035"/>
            <a:ext cx="6875780" cy="23964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并发用户数从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逐渐增加到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，每次增加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对每个并发用户数，观察事务的平均响应时间、事务成功率、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利用率等信息，得到最佳并发数、最大并发数等结论。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08763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89143" y="7444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2811262" y="656031"/>
          <a:ext cx="5153660" cy="2300605"/>
        </p:xfrm>
        <a:graphic>
          <a:graphicData uri="http://schemas.openxmlformats.org/drawingml/2006/table">
            <a:tbl>
              <a:tblPr firstRow="1" firstCol="1" bandRow="1"/>
              <a:tblGrid>
                <a:gridCol w="1027430"/>
                <a:gridCol w="902970"/>
                <a:gridCol w="1031875"/>
                <a:gridCol w="1160145"/>
                <a:gridCol w="1031240"/>
              </a:tblGrid>
              <a:tr h="4298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2.423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31.461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1.012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3.626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31.656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1.492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4.346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31.188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6.063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30.186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2.102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7.227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30.357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2.396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29.685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2.809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11.649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28.374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3.107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12.986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27.630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3.446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15.453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27.060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87680" y="3022600"/>
            <a:ext cx="82188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最佳并发数为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1.012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3.626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78.003%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2.396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10.216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90.481%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42078" y="7698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3331845"/>
            <a:ext cx="75444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最佳并发数为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40~45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0.068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0.529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99.97%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7.008%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最大并发数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≥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。（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LR12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社区版最大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并发）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并发用户数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时基本满足要求。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7541" y="4388648"/>
            <a:ext cx="8123844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50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1891148" y="717409"/>
          <a:ext cx="6638290" cy="2489200"/>
        </p:xfrm>
        <a:graphic>
          <a:graphicData uri="http://schemas.openxmlformats.org/drawingml/2006/table">
            <a:tbl>
              <a:tblPr firstRow="1" firstCol="1" bandRow="1"/>
              <a:tblGrid>
                <a:gridCol w="903605"/>
                <a:gridCol w="794385"/>
                <a:gridCol w="908050"/>
                <a:gridCol w="1019810"/>
                <a:gridCol w="907415"/>
                <a:gridCol w="1020445"/>
                <a:gridCol w="1084580"/>
              </a:tblGrid>
              <a:tr h="4654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0.264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0.612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6.999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12.612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12.612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0.579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0.134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13.824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13.824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12.585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22.532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22.532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10.605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19.434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19.434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0.355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23.433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40.945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40.945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0.068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0.529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16.068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0.114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24.987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43.759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43.759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66010" y="1681480"/>
            <a:ext cx="5914390" cy="2763520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测试长时间运行下系统的性能。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12446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1327173" y="238886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912745" y="166243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64585" y="1564005"/>
            <a:ext cx="3234055" cy="26765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展示及静态测试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单元测试及集成测试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37963" y="92356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754380" y="1428115"/>
          <a:ext cx="7933055" cy="3265170"/>
        </p:xfrm>
        <a:graphic>
          <a:graphicData uri="http://schemas.openxmlformats.org/drawingml/2006/table">
            <a:tbl>
              <a:tblPr firstRow="1" firstCol="1" bandRow="1"/>
              <a:tblGrid>
                <a:gridCol w="2433320"/>
                <a:gridCol w="650875"/>
                <a:gridCol w="1203325"/>
                <a:gridCol w="3645535"/>
              </a:tblGrid>
              <a:tr h="3263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输入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动作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响应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是否能正常运行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65341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A: 15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2.445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99.96%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B: 20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小时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14.653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99.99%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C: 15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8.064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025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故障发生时刻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故障描述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  <a:tr h="326390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A, 27.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System.OutOfMemoryException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.Net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内存溢出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  <a:tr h="326390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B, 57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System.OutOfMemoryException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.Net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内存溢出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37328" y="99722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1124585" y="1705610"/>
          <a:ext cx="7360920" cy="2737485"/>
        </p:xfrm>
        <a:graphic>
          <a:graphicData uri="http://schemas.openxmlformats.org/drawingml/2006/table">
            <a:tbl>
              <a:tblPr firstRow="1" firstCol="1" bandRow="1"/>
              <a:tblGrid>
                <a:gridCol w="2468245"/>
                <a:gridCol w="2215515"/>
                <a:gridCol w="2677160"/>
              </a:tblGrid>
              <a:tr h="3803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输入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动作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输出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响应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是否能正常运行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78486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A: 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0.043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613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B: 40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小时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0.176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613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C: 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0.593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57655" y="1124461"/>
            <a:ext cx="3388052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720" y="2125626"/>
            <a:ext cx="7886700" cy="2504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后端刷新信息的实现是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遍历数据库中整个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news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表保存到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这会导致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响应时间的性能问题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可以考虑修改为：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每次刷新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表中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最大（即最新）的三条数据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保存每次浏览到的最小的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。加载更多即为加载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id-3,id-2,id-1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三条数据</a:t>
            </a:r>
            <a:endParaRPr lang="zh-CN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4480677" y="627375"/>
            <a:ext cx="4448863" cy="2702644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54448" y="850541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92100" y="1303020"/>
            <a:ext cx="8523605" cy="8896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有时候会报错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System.OutOfMemoryException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.Net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内存溢出）。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随着并发用户数的增加，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利用率变得很高。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4380865" y="2192020"/>
            <a:ext cx="4700270" cy="259715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97790" y="2418080"/>
            <a:ext cx="4146550" cy="2268855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94758" y="9095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36700" y="1107440"/>
            <a:ext cx="6131644" cy="3263265"/>
          </a:xfrm>
        </p:spPr>
        <p:txBody>
          <a:bodyPr>
            <a:normAutofit fontScale="97500"/>
          </a:bodyPr>
          <a:lstStyle/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刷新信息或加载更多信息时，有时会报错：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状态码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=500 (Internal Server Error)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查看后端报错信息类型为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java.lang.ArrayIndexOutOfBoundsException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可以考虑进行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修改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不再用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保存所有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news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就不会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存在数组越界的问题了。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856105" y="1857058"/>
            <a:ext cx="6019324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 </a:t>
            </a:r>
            <a:r>
              <a:rPr lang="zh-CN" altLang="en-US" sz="49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9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层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54" y="3465671"/>
            <a:ext cx="9149715" cy="168259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0954" y="-8096"/>
            <a:ext cx="9153525" cy="57150"/>
            <a:chOff x="-23" y="-17"/>
            <a:chExt cx="19220" cy="120"/>
          </a:xfrm>
        </p:grpSpPr>
        <p:sp>
          <p:nvSpPr>
            <p:cNvPr id="16" name="矩形 15"/>
            <p:cNvSpPr/>
            <p:nvPr/>
          </p:nvSpPr>
          <p:spPr>
            <a:xfrm>
              <a:off x="-23" y="-17"/>
              <a:ext cx="11339" cy="120"/>
            </a:xfrm>
            <a:prstGeom prst="rect">
              <a:avLst/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1316" y="-17"/>
              <a:ext cx="3969" cy="120"/>
            </a:xfrm>
            <a:prstGeom prst="rect">
              <a:avLst/>
            </a:prstGeom>
            <a:solidFill>
              <a:srgbClr val="F4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5285" y="-17"/>
              <a:ext cx="3912" cy="120"/>
            </a:xfrm>
            <a:prstGeom prst="rect">
              <a:avLst/>
            </a:prstGeom>
            <a:solidFill>
              <a:srgbClr val="D67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0220" y="1313180"/>
            <a:ext cx="63925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Frontend—— Ionic+Angular     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       Visual Studio Code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Backend—— java     Intellij IDEA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Chrome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0315" y="1325880"/>
            <a:ext cx="51466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      注册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浏览消息列表  </a:t>
            </a: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endParaRPr lang="en-US" altLang="zh-CN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添加消息     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下拉刷新      上拉加载</a:t>
            </a:r>
            <a:endParaRPr lang="zh-CN" altLang="en-US" sz="2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TimelineApp_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483235" y="579755"/>
            <a:ext cx="8177530" cy="444881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72490" y="325120"/>
            <a:ext cx="543115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代码静态测试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——P3C   Sonarlint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3990" y="643255"/>
            <a:ext cx="5214620" cy="2545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 cstate="print"/>
          <a:srcRect t="41577" r="47263" b="5572"/>
          <a:stretch>
            <a:fillRect/>
          </a:stretch>
        </p:blipFill>
        <p:spPr>
          <a:xfrm>
            <a:off x="4100195" y="2197735"/>
            <a:ext cx="4901565" cy="2764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5" y="200025"/>
            <a:ext cx="406654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——JUnit  Mockito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捕获"/>
          <p:cNvPicPr>
            <a:picLocks noChangeAspect="1"/>
          </p:cNvPicPr>
          <p:nvPr/>
        </p:nvPicPr>
        <p:blipFill>
          <a:blip r:embed="rId1" cstate="print"/>
          <a:srcRect b="15205"/>
          <a:stretch>
            <a:fillRect/>
          </a:stretch>
        </p:blipFill>
        <p:spPr>
          <a:xfrm>
            <a:off x="5095240" y="815340"/>
            <a:ext cx="3568700" cy="236918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 cstate="print"/>
          <a:srcRect b="29196"/>
          <a:stretch>
            <a:fillRect/>
          </a:stretch>
        </p:blipFill>
        <p:spPr>
          <a:xfrm>
            <a:off x="308610" y="815340"/>
            <a:ext cx="4615815" cy="201422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3" cstate="print"/>
          <a:srcRect b="55109"/>
          <a:stretch>
            <a:fillRect/>
          </a:stretch>
        </p:blipFill>
        <p:spPr>
          <a:xfrm>
            <a:off x="402590" y="3477895"/>
            <a:ext cx="5812790" cy="118935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5190</Words>
  <Application>WPS 演示</Application>
  <PresentationFormat>全屏显示(16:9)</PresentationFormat>
  <Paragraphs>1315</Paragraphs>
  <Slides>45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Arial</vt:lpstr>
      <vt:lpstr>宋体</vt:lpstr>
      <vt:lpstr>Wingdings</vt:lpstr>
      <vt:lpstr>微软雅黑</vt:lpstr>
      <vt:lpstr>Impact</vt:lpstr>
      <vt:lpstr>U.S. 101</vt:lpstr>
      <vt:lpstr>Roboto</vt:lpstr>
      <vt:lpstr>Open Sans Light</vt:lpstr>
      <vt:lpstr>Calibri</vt:lpstr>
      <vt:lpstr>Arial Unicode MS</vt:lpstr>
      <vt:lpstr>等线</vt:lpstr>
      <vt:lpstr>Times New Roman</vt:lpstr>
      <vt:lpstr>Segoe Print</vt:lpstr>
      <vt:lpstr>Yu Gothic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设计思想</vt:lpstr>
      <vt:lpstr>测试脚本</vt:lpstr>
      <vt:lpstr>独立场景&amp;混合场景</vt:lpstr>
      <vt:lpstr>独立场景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蓝白商务述职报告工作总结ppt模板</dc:title>
  <dc:creator>常董</dc:creator>
  <cp:lastModifiedBy>当时光回眸</cp:lastModifiedBy>
  <cp:revision>148</cp:revision>
  <dcterms:created xsi:type="dcterms:W3CDTF">2015-12-11T17:46:00Z</dcterms:created>
  <dcterms:modified xsi:type="dcterms:W3CDTF">2019-01-10T15:32:10Z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